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280" r:id="rId3"/>
    <p:sldId id="258" r:id="rId4"/>
    <p:sldId id="303" r:id="rId5"/>
    <p:sldId id="261" r:id="rId6"/>
    <p:sldId id="281" r:id="rId7"/>
    <p:sldId id="282" r:id="rId8"/>
    <p:sldId id="283" r:id="rId9"/>
    <p:sldId id="284" r:id="rId10"/>
    <p:sldId id="266" r:id="rId11"/>
    <p:sldId id="285" r:id="rId12"/>
    <p:sldId id="286" r:id="rId13"/>
    <p:sldId id="287" r:id="rId14"/>
    <p:sldId id="289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275" r:id="rId25"/>
    <p:sldId id="293" r:id="rId26"/>
    <p:sldId id="277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69" d="100"/>
          <a:sy n="69" d="100"/>
        </p:scale>
        <p:origin x="-133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AF791-8065-4EB6-BA68-D27750EC56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DEFD7-9F1B-44BF-8588-BE10CF03BB2C}" type="pres">
      <dgm:prSet presAssocID="{388AF791-8065-4EB6-BA68-D27750EC56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94114-CBF6-4595-A50F-6E915ED26A59}" type="presOf" srcId="{388AF791-8065-4EB6-BA68-D27750EC56B9}" destId="{48BDEFD7-9F1B-44BF-8588-BE10CF03BB2C}" srcOrd="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AF791-8065-4EB6-BA68-D27750EC56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DEFD7-9F1B-44BF-8588-BE10CF03BB2C}" type="pres">
      <dgm:prSet presAssocID="{388AF791-8065-4EB6-BA68-D27750EC56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71262-FB2C-4541-9078-F5DEA9F73E86}" type="presOf" srcId="{388AF791-8065-4EB6-BA68-D27750EC56B9}" destId="{48BDEFD7-9F1B-44BF-8588-BE10CF03BB2C}" srcOrd="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AF791-8065-4EB6-BA68-D27750EC56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DEFD7-9F1B-44BF-8588-BE10CF03BB2C}" type="pres">
      <dgm:prSet presAssocID="{388AF791-8065-4EB6-BA68-D27750EC56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E7E147-BAFE-4BD9-AF49-050EE1A799E9}" type="presOf" srcId="{388AF791-8065-4EB6-BA68-D27750EC56B9}" destId="{48BDEFD7-9F1B-44BF-8588-BE10CF03BB2C}" srcOrd="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AF791-8065-4EB6-BA68-D27750EC56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DEFD7-9F1B-44BF-8588-BE10CF03BB2C}" type="pres">
      <dgm:prSet presAssocID="{388AF791-8065-4EB6-BA68-D27750EC56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062D9-4F9B-43BD-8851-B2A5E0786874}" type="presOf" srcId="{388AF791-8065-4EB6-BA68-D27750EC56B9}" destId="{48BDEFD7-9F1B-44BF-8588-BE10CF03BB2C}" srcOrd="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8AF791-8065-4EB6-BA68-D27750EC56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DEFD7-9F1B-44BF-8588-BE10CF03BB2C}" type="pres">
      <dgm:prSet presAssocID="{388AF791-8065-4EB6-BA68-D27750EC56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05773-1199-40F3-B1B7-8E667C74D509}" type="presOf" srcId="{388AF791-8065-4EB6-BA68-D27750EC56B9}" destId="{48BDEFD7-9F1B-44BF-8588-BE10CF03BB2C}" srcOrd="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8AF791-8065-4EB6-BA68-D27750EC56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DEFD7-9F1B-44BF-8588-BE10CF03BB2C}" type="pres">
      <dgm:prSet presAssocID="{388AF791-8065-4EB6-BA68-D27750EC56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20FEB-A865-4EE4-B561-EB56323F7AC0}" type="presOf" srcId="{388AF791-8065-4EB6-BA68-D27750EC56B9}" destId="{48BDEFD7-9F1B-44BF-8588-BE10CF03BB2C}" srcOrd="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57E53-B9EC-4E06-B0EF-6ECBF2B49E33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04DA-5054-4EAD-90DD-EC2EF963F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4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‘ইমান’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হল গাছের শেখড় আর ডাল –পালা , পত্র পল্লব,ফুল,ফল  ‘ইসলাম’ । শেখড় নষ্ট কিংবা বিচ্ছিন্ন হলে উপরের সবিই নষ্ট হয়ে যাবে। তদ্রুপ ইমানা  না  থাকলে তার কোন আমল,ইবাদাত, আখিরাতে কোন কাজে আসবেনা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‘ইমান’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হল গাছের শেখড় আর ডাল –পালা , পত্র পল্লব,ফুল,ফল  ‘ইসলাম’ । শেখড় নষ্ট কিংবা বিচ্ছিন্ন হলে উপরের সবিই নষ্ট হয়ে যাবে। তদ্রুপ ইমানা  না  থাকলে তার কোন আমল,ইবাদাত, আখিরাতে কোন কাজে আসবেনা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ইমানদার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ব্যাক্তি পৃথিবীতে নেক আমল করার কারণে আখিরাতে জান্নাতের ফল ভোগ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স্লাইড গুলোতে উক্ত বিষয় সমুহের বিস্তারিত প্রতিবেদন বর্ণনা করাহবে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কে ফেরেশতাদের বিষয় জানার জন্যে কাল্পনিক ছবি দেয়া হয়েছে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আসমানি কিতাবের নাম সহকারে নবি রাসুলের বিষয়ে আলোচনা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0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 নবী রাসুলের বিষয় বিস্তারিত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আখিরাতের বিষয়ে কিছু ব্যাখ্যা দিবেন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5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তাকদিরের</a:t>
            </a:r>
            <a:r>
              <a:rPr lang="bn-BD" b="1" baseline="0" dirty="0" smtClean="0"/>
              <a:t> বিষয়ে শিক্ষক আরো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4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আরোকিছু ব্যাখ্যা করেপারেন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0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3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5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6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ইমানের পরিচিতির বিষয় আরও ব্যাখ্যা করতে পারবেন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ব্যাখ্যা 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04DA-5054-4EAD-90DD-EC2EF963F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57D3-90C8-47CA-9396-C14881D5DC9E}" type="datetimeFigureOut">
              <a:rPr lang="en-US" smtClean="0"/>
              <a:t>02-May-17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05000"/>
            <a:ext cx="8686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57200"/>
            <a:ext cx="64844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0" y="3298371"/>
            <a:ext cx="5340808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 সংজ্ঞা লিখ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16764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371600" y="617201"/>
            <a:ext cx="36576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9802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19084" y="409830"/>
            <a:ext cx="5415116" cy="656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ইমান ও ইসলামের সম্পর্ক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61041"/>
            <a:ext cx="4953000" cy="3523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ইমান-ইসলামের মধ্যে অত্যান্ত ঘনিষ্ঠ ও অবিচ্ছেদ্য  সম্পর্ক, যেমনি একটি গাছের সাথে তার মূল ও শাখা প্রশাখার সাথে সম্পর্ক ।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657600" cy="527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6705600" y="5410200"/>
            <a:ext cx="457200" cy="762000"/>
          </a:xfrm>
          <a:prstGeom prst="downArrow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1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tasy_Tree_Trunk_by_Baq_Stock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677" y="990600"/>
            <a:ext cx="3908323" cy="4157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81600"/>
            <a:ext cx="41148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বিষয়গুলোকে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যা মাঠির ভেতর অদৃশ্য থাকে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505200" y="3042480"/>
            <a:ext cx="495421" cy="1371600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26676" y="2811748"/>
            <a:ext cx="495421" cy="1371600"/>
          </a:xfrm>
          <a:prstGeom prst="down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73724" y="304800"/>
            <a:ext cx="4805516" cy="580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ইমান ও ইসলামের সম্পর্ক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6" t="55557" r="39476" b="11381"/>
          <a:stretch/>
        </p:blipFill>
        <p:spPr bwMode="auto">
          <a:xfrm>
            <a:off x="1676400" y="4038993"/>
            <a:ext cx="1592271" cy="1030517"/>
          </a:xfrm>
          <a:prstGeom prst="rect">
            <a:avLst/>
          </a:prstGeom>
          <a:ln w="9525">
            <a:solidFill>
              <a:schemeClr val="bg2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D:\Md.ashraful islam_2nd session_agri_khulna\New folder\6.7\JMS_AGR0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6" y="1083403"/>
            <a:ext cx="4033684" cy="40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5-Point Star 13"/>
          <p:cNvSpPr/>
          <p:nvPr/>
        </p:nvSpPr>
        <p:spPr>
          <a:xfrm rot="969163">
            <a:off x="4424516" y="1336908"/>
            <a:ext cx="3347884" cy="3077171"/>
          </a:xfrm>
          <a:prstGeom prst="star5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0548" y="5181600"/>
            <a:ext cx="4328652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ডালপালা ,পত্র,পল্লব ,ফুল,ফল ইত্যাদি ‘ইসলাম’ , যা সবিই দৃশ্যমান। যেমন সালাত,যাকাত,হজ ইত্যাদি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96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-Design-Golden-Oak-Copyright.jpg"/>
          <p:cNvPicPr>
            <a:picLocks noChangeAspect="1"/>
          </p:cNvPicPr>
          <p:nvPr/>
        </p:nvPicPr>
        <p:blipFill rotWithShape="1">
          <a:blip r:embed="rId3" cstate="print"/>
          <a:srcRect l="9123" t="3355" r="11377"/>
          <a:stretch/>
        </p:blipFill>
        <p:spPr>
          <a:xfrm>
            <a:off x="2209801" y="606160"/>
            <a:ext cx="3047999" cy="45277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1777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শিখড় বিহীন গাছ যেমন বাঁচতে পারেনা, তদ্রূপ ইমানবিহীন ইসলাম অর্থহীন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700212"/>
            <a:ext cx="17771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মূল্যহীন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অর্থহীন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ree_23_by_moonglowlilly-d5pjsbw.png"/>
          <p:cNvPicPr>
            <a:picLocks noChangeAspect="1"/>
          </p:cNvPicPr>
          <p:nvPr/>
        </p:nvPicPr>
        <p:blipFill rotWithShape="1">
          <a:blip r:embed="rId4" cstate="print"/>
          <a:srcRect l="13104" t="3629" r="22377"/>
          <a:stretch/>
        </p:blipFill>
        <p:spPr>
          <a:xfrm>
            <a:off x="6781800" y="606160"/>
            <a:ext cx="2209800" cy="403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759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 rotWithShape="1">
          <a:blip r:embed="rId3"/>
          <a:srcRect b="4301"/>
          <a:stretch/>
        </p:blipFill>
        <p:spPr>
          <a:xfrm>
            <a:off x="1676400" y="380999"/>
            <a:ext cx="5986182" cy="3648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4079594"/>
            <a:ext cx="899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ইমানদারকে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ফলবান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তূলনা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Landscapes\FB_IMG_14634146746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/>
          <a:stretch/>
        </p:blipFill>
        <p:spPr bwMode="auto">
          <a:xfrm>
            <a:off x="1655108" y="365842"/>
            <a:ext cx="5986182" cy="36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059740"/>
            <a:ext cx="8382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অতএব, ইমান ও ইসলাম একটি অপরটির পরিপূরক । দুনিয়া ও আখিরাতে সফলতা লাভ করতে হলে ইমান ও ইসলাম উভয়টিকেই পরিপূর্ণ ভাবে স্বীয় জীবনে বাস্তবায়ন করতে হবে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52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4483244"/>
              </p:ext>
            </p:extLst>
          </p:nvPr>
        </p:nvGraphicFramePr>
        <p:xfrm>
          <a:off x="0" y="-5334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1676400" y="274638"/>
            <a:ext cx="5638800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NikoshBAN" pitchFamily="2" charset="0"/>
              </a:rPr>
              <a:t>ইমানের মৌলিক বিষয় সমুহঃ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5333534">
            <a:off x="4199831" y="2617397"/>
            <a:ext cx="524059" cy="31611"/>
          </a:xfrm>
          <a:custGeom>
            <a:avLst/>
            <a:gdLst>
              <a:gd name="connsiteX0" fmla="*/ 0 w 524059"/>
              <a:gd name="connsiteY0" fmla="*/ 15805 h 31611"/>
              <a:gd name="connsiteX1" fmla="*/ 524059 w 524059"/>
              <a:gd name="connsiteY1" fmla="*/ 15805 h 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4059" h="31611">
                <a:moveTo>
                  <a:pt x="524059" y="15806"/>
                </a:moveTo>
                <a:lnTo>
                  <a:pt x="0" y="1580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628" tIns="2704" rIns="261628" bIns="2704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81400" y="1259910"/>
            <a:ext cx="1710820" cy="1111356"/>
          </a:xfrm>
          <a:custGeom>
            <a:avLst/>
            <a:gdLst>
              <a:gd name="connsiteX0" fmla="*/ 0 w 1710820"/>
              <a:gd name="connsiteY0" fmla="*/ 555678 h 1111356"/>
              <a:gd name="connsiteX1" fmla="*/ 855410 w 1710820"/>
              <a:gd name="connsiteY1" fmla="*/ 0 h 1111356"/>
              <a:gd name="connsiteX2" fmla="*/ 1710820 w 1710820"/>
              <a:gd name="connsiteY2" fmla="*/ 555678 h 1111356"/>
              <a:gd name="connsiteX3" fmla="*/ 855410 w 1710820"/>
              <a:gd name="connsiteY3" fmla="*/ 1111356 h 1111356"/>
              <a:gd name="connsiteX4" fmla="*/ 0 w 1710820"/>
              <a:gd name="connsiteY4" fmla="*/ 555678 h 11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820" h="1111356">
                <a:moveTo>
                  <a:pt x="0" y="555678"/>
                </a:moveTo>
                <a:cubicBezTo>
                  <a:pt x="0" y="248786"/>
                  <a:pt x="382980" y="0"/>
                  <a:pt x="855410" y="0"/>
                </a:cubicBezTo>
                <a:cubicBezTo>
                  <a:pt x="1327840" y="0"/>
                  <a:pt x="1710820" y="248786"/>
                  <a:pt x="1710820" y="555678"/>
                </a:cubicBezTo>
                <a:cubicBezTo>
                  <a:pt x="1710820" y="862570"/>
                  <a:pt x="1327840" y="1111356"/>
                  <a:pt x="855410" y="1111356"/>
                </a:cubicBezTo>
                <a:cubicBezTo>
                  <a:pt x="382980" y="1111356"/>
                  <a:pt x="0" y="862570"/>
                  <a:pt x="0" y="55567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64" tIns="183074" rIns="270864" bIns="18307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 smtClean="0">
                <a:solidFill>
                  <a:schemeClr val="tx1"/>
                </a:solidFill>
                <a:latin typeface="HaldaMJ" pitchFamily="2" charset="0"/>
                <a:cs typeface="NikoshBAN" pitchFamily="2" charset="0"/>
              </a:rPr>
              <a:t>আাল্লাহ</a:t>
            </a:r>
            <a:endParaRPr lang="en-US" sz="3600" b="1" kern="1200" dirty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20375598">
            <a:off x="5201394" y="3131007"/>
            <a:ext cx="438662" cy="31611"/>
          </a:xfrm>
          <a:custGeom>
            <a:avLst/>
            <a:gdLst>
              <a:gd name="connsiteX0" fmla="*/ 0 w 438662"/>
              <a:gd name="connsiteY0" fmla="*/ 15805 h 31611"/>
              <a:gd name="connsiteX1" fmla="*/ 438662 w 438662"/>
              <a:gd name="connsiteY1" fmla="*/ 15805 h 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662" h="31611">
                <a:moveTo>
                  <a:pt x="0" y="15805"/>
                </a:moveTo>
                <a:lnTo>
                  <a:pt x="438662" y="1580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1063" tIns="4838" rIns="221065" bIns="4839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54416" y="2080370"/>
            <a:ext cx="1855555" cy="1409215"/>
          </a:xfrm>
          <a:custGeom>
            <a:avLst/>
            <a:gdLst>
              <a:gd name="connsiteX0" fmla="*/ 0 w 1677807"/>
              <a:gd name="connsiteY0" fmla="*/ 704608 h 1409215"/>
              <a:gd name="connsiteX1" fmla="*/ 838904 w 1677807"/>
              <a:gd name="connsiteY1" fmla="*/ 0 h 1409215"/>
              <a:gd name="connsiteX2" fmla="*/ 1677808 w 1677807"/>
              <a:gd name="connsiteY2" fmla="*/ 704608 h 1409215"/>
              <a:gd name="connsiteX3" fmla="*/ 838904 w 1677807"/>
              <a:gd name="connsiteY3" fmla="*/ 1409216 h 1409215"/>
              <a:gd name="connsiteX4" fmla="*/ 0 w 1677807"/>
              <a:gd name="connsiteY4" fmla="*/ 704608 h 140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7807" h="1409215">
                <a:moveTo>
                  <a:pt x="0" y="704608"/>
                </a:moveTo>
                <a:cubicBezTo>
                  <a:pt x="0" y="315464"/>
                  <a:pt x="375590" y="0"/>
                  <a:pt x="838904" y="0"/>
                </a:cubicBezTo>
                <a:cubicBezTo>
                  <a:pt x="1302218" y="0"/>
                  <a:pt x="1677808" y="315464"/>
                  <a:pt x="1677808" y="704608"/>
                </a:cubicBezTo>
                <a:cubicBezTo>
                  <a:pt x="1677808" y="1093752"/>
                  <a:pt x="1302218" y="1409216"/>
                  <a:pt x="838904" y="1409216"/>
                </a:cubicBezTo>
                <a:cubicBezTo>
                  <a:pt x="375590" y="1409216"/>
                  <a:pt x="0" y="1093752"/>
                  <a:pt x="0" y="70460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139" tIns="217805" rIns="257139" bIns="217805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‡</a:t>
            </a:r>
            <a:r>
              <a:rPr lang="en-US" sz="3600" b="1" dirty="0" err="1" smtClean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d‡ikZv</a:t>
            </a:r>
            <a:r>
              <a:rPr lang="bn-BD" sz="3600" b="1" kern="1200" dirty="0" smtClean="0">
                <a:solidFill>
                  <a:schemeClr val="tx1"/>
                </a:solidFill>
                <a:latin typeface="HaldaMJ" pitchFamily="2" charset="0"/>
                <a:cs typeface="NikoshBAN" pitchFamily="2" charset="0"/>
              </a:rPr>
              <a:t> </a:t>
            </a:r>
            <a:endParaRPr lang="en-US" sz="3600" b="1" kern="1200" dirty="0" smtClean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dirty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341583">
            <a:off x="5169973" y="3923373"/>
            <a:ext cx="765527" cy="31611"/>
          </a:xfrm>
          <a:custGeom>
            <a:avLst/>
            <a:gdLst>
              <a:gd name="connsiteX0" fmla="*/ 0 w 765527"/>
              <a:gd name="connsiteY0" fmla="*/ 15805 h 31611"/>
              <a:gd name="connsiteX1" fmla="*/ 765527 w 765527"/>
              <a:gd name="connsiteY1" fmla="*/ 15805 h 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527" h="31611">
                <a:moveTo>
                  <a:pt x="0" y="15805"/>
                </a:moveTo>
                <a:lnTo>
                  <a:pt x="765527" y="1580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325" tIns="-3334" rIns="376325" bIns="-3332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95800" y="4724400"/>
            <a:ext cx="1622441" cy="1091098"/>
          </a:xfrm>
          <a:custGeom>
            <a:avLst/>
            <a:gdLst>
              <a:gd name="connsiteX0" fmla="*/ 0 w 1622441"/>
              <a:gd name="connsiteY0" fmla="*/ 545549 h 1091098"/>
              <a:gd name="connsiteX1" fmla="*/ 811221 w 1622441"/>
              <a:gd name="connsiteY1" fmla="*/ 0 h 1091098"/>
              <a:gd name="connsiteX2" fmla="*/ 1622442 w 1622441"/>
              <a:gd name="connsiteY2" fmla="*/ 545549 h 1091098"/>
              <a:gd name="connsiteX3" fmla="*/ 811221 w 1622441"/>
              <a:gd name="connsiteY3" fmla="*/ 1091098 h 1091098"/>
              <a:gd name="connsiteX4" fmla="*/ 0 w 1622441"/>
              <a:gd name="connsiteY4" fmla="*/ 545549 h 109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441" h="1091098">
                <a:moveTo>
                  <a:pt x="0" y="545549"/>
                </a:moveTo>
                <a:cubicBezTo>
                  <a:pt x="0" y="244251"/>
                  <a:pt x="363196" y="0"/>
                  <a:pt x="811221" y="0"/>
                </a:cubicBezTo>
                <a:cubicBezTo>
                  <a:pt x="1259246" y="0"/>
                  <a:pt x="1622442" y="244251"/>
                  <a:pt x="1622442" y="545549"/>
                </a:cubicBezTo>
                <a:cubicBezTo>
                  <a:pt x="1622442" y="846847"/>
                  <a:pt x="1259246" y="1091098"/>
                  <a:pt x="811221" y="1091098"/>
                </a:cubicBezTo>
                <a:cubicBezTo>
                  <a:pt x="363196" y="1091098"/>
                  <a:pt x="0" y="846847"/>
                  <a:pt x="0" y="54554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921" tIns="180108" rIns="257921" bIns="18010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ivmyj</a:t>
            </a:r>
            <a:endParaRPr lang="en-US" sz="3600" b="1" kern="1200" dirty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3689095">
            <a:off x="4580500" y="4381657"/>
            <a:ext cx="774226" cy="31611"/>
          </a:xfrm>
          <a:custGeom>
            <a:avLst/>
            <a:gdLst>
              <a:gd name="connsiteX0" fmla="*/ 0 w 774226"/>
              <a:gd name="connsiteY0" fmla="*/ 15805 h 31611"/>
              <a:gd name="connsiteX1" fmla="*/ 774226 w 774226"/>
              <a:gd name="connsiteY1" fmla="*/ 15805 h 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4226" h="31611">
                <a:moveTo>
                  <a:pt x="0" y="15805"/>
                </a:moveTo>
                <a:lnTo>
                  <a:pt x="774226" y="1580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458" tIns="-3551" rIns="380456" bIns="-3550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78855" y="3707471"/>
            <a:ext cx="1517599" cy="1204395"/>
          </a:xfrm>
          <a:custGeom>
            <a:avLst/>
            <a:gdLst>
              <a:gd name="connsiteX0" fmla="*/ 0 w 1517599"/>
              <a:gd name="connsiteY0" fmla="*/ 602198 h 1204395"/>
              <a:gd name="connsiteX1" fmla="*/ 758800 w 1517599"/>
              <a:gd name="connsiteY1" fmla="*/ 0 h 1204395"/>
              <a:gd name="connsiteX2" fmla="*/ 1517600 w 1517599"/>
              <a:gd name="connsiteY2" fmla="*/ 602198 h 1204395"/>
              <a:gd name="connsiteX3" fmla="*/ 758800 w 1517599"/>
              <a:gd name="connsiteY3" fmla="*/ 1204396 h 1204395"/>
              <a:gd name="connsiteX4" fmla="*/ 0 w 1517599"/>
              <a:gd name="connsiteY4" fmla="*/ 602198 h 12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99" h="1204395">
                <a:moveTo>
                  <a:pt x="0" y="602198"/>
                </a:moveTo>
                <a:cubicBezTo>
                  <a:pt x="0" y="269613"/>
                  <a:pt x="339726" y="0"/>
                  <a:pt x="758800" y="0"/>
                </a:cubicBezTo>
                <a:cubicBezTo>
                  <a:pt x="1177874" y="0"/>
                  <a:pt x="1517600" y="269613"/>
                  <a:pt x="1517600" y="602198"/>
                </a:cubicBezTo>
                <a:cubicBezTo>
                  <a:pt x="1517600" y="934783"/>
                  <a:pt x="1177874" y="1204396"/>
                  <a:pt x="758800" y="1204396"/>
                </a:cubicBezTo>
                <a:cubicBezTo>
                  <a:pt x="339726" y="1204396"/>
                  <a:pt x="0" y="934783"/>
                  <a:pt x="0" y="60219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67" tIns="196700" rIns="242567" bIns="19670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wKZve</a:t>
            </a:r>
            <a:r>
              <a:rPr lang="bn-BD" sz="3600" b="1" kern="1200" dirty="0" smtClean="0">
                <a:solidFill>
                  <a:schemeClr val="tx1"/>
                </a:solidFill>
                <a:latin typeface="HaldaMJ" pitchFamily="2" charset="0"/>
                <a:cs typeface="NikoshBAN" pitchFamily="2" charset="0"/>
              </a:rPr>
              <a:t> </a:t>
            </a:r>
            <a:endParaRPr lang="en-US" sz="3600" b="1" kern="1200" dirty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7698614">
            <a:off x="3736824" y="4355252"/>
            <a:ext cx="669489" cy="31612"/>
          </a:xfrm>
          <a:custGeom>
            <a:avLst/>
            <a:gdLst>
              <a:gd name="connsiteX0" fmla="*/ 0 w 669488"/>
              <a:gd name="connsiteY0" fmla="*/ 15805 h 31611"/>
              <a:gd name="connsiteX1" fmla="*/ 669488 w 669488"/>
              <a:gd name="connsiteY1" fmla="*/ 15805 h 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488" h="31611">
                <a:moveTo>
                  <a:pt x="669488" y="15806"/>
                </a:moveTo>
                <a:lnTo>
                  <a:pt x="0" y="1580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706" tIns="-931" rIns="330708" bIns="-932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362200" y="4572000"/>
            <a:ext cx="2045575" cy="1204395"/>
          </a:xfrm>
          <a:custGeom>
            <a:avLst/>
            <a:gdLst>
              <a:gd name="connsiteX0" fmla="*/ 0 w 1816975"/>
              <a:gd name="connsiteY0" fmla="*/ 602198 h 1204395"/>
              <a:gd name="connsiteX1" fmla="*/ 908488 w 1816975"/>
              <a:gd name="connsiteY1" fmla="*/ 0 h 1204395"/>
              <a:gd name="connsiteX2" fmla="*/ 1816976 w 1816975"/>
              <a:gd name="connsiteY2" fmla="*/ 602198 h 1204395"/>
              <a:gd name="connsiteX3" fmla="*/ 908488 w 1816975"/>
              <a:gd name="connsiteY3" fmla="*/ 1204396 h 1204395"/>
              <a:gd name="connsiteX4" fmla="*/ 0 w 1816975"/>
              <a:gd name="connsiteY4" fmla="*/ 602198 h 12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975" h="1204395">
                <a:moveTo>
                  <a:pt x="0" y="602198"/>
                </a:moveTo>
                <a:cubicBezTo>
                  <a:pt x="0" y="269613"/>
                  <a:pt x="406744" y="0"/>
                  <a:pt x="908488" y="0"/>
                </a:cubicBezTo>
                <a:cubicBezTo>
                  <a:pt x="1410232" y="0"/>
                  <a:pt x="1816976" y="269613"/>
                  <a:pt x="1816976" y="602198"/>
                </a:cubicBezTo>
                <a:cubicBezTo>
                  <a:pt x="1816976" y="934783"/>
                  <a:pt x="1410232" y="1204396"/>
                  <a:pt x="908488" y="1204396"/>
                </a:cubicBezTo>
                <a:cubicBezTo>
                  <a:pt x="406744" y="1204396"/>
                  <a:pt x="0" y="934783"/>
                  <a:pt x="0" y="602198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410" tIns="196700" rIns="286410" bIns="19670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AvwLivZ</a:t>
            </a:r>
            <a:endParaRPr lang="en-US" sz="3600" b="1" kern="1200" dirty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20617892">
            <a:off x="3474380" y="3714178"/>
            <a:ext cx="426152" cy="45719"/>
          </a:xfrm>
          <a:custGeom>
            <a:avLst/>
            <a:gdLst>
              <a:gd name="connsiteX0" fmla="*/ 0 w 240161"/>
              <a:gd name="connsiteY0" fmla="*/ 15805 h 31611"/>
              <a:gd name="connsiteX1" fmla="*/ 240161 w 240161"/>
              <a:gd name="connsiteY1" fmla="*/ 15805 h 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161" h="31611">
                <a:moveTo>
                  <a:pt x="240161" y="15806"/>
                </a:moveTo>
                <a:lnTo>
                  <a:pt x="0" y="1580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76" tIns="9802" rIns="126777" bIns="980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820616" y="3276600"/>
            <a:ext cx="1728247" cy="1204395"/>
          </a:xfrm>
          <a:custGeom>
            <a:avLst/>
            <a:gdLst>
              <a:gd name="connsiteX0" fmla="*/ 0 w 1728247"/>
              <a:gd name="connsiteY0" fmla="*/ 602198 h 1204395"/>
              <a:gd name="connsiteX1" fmla="*/ 864124 w 1728247"/>
              <a:gd name="connsiteY1" fmla="*/ 0 h 1204395"/>
              <a:gd name="connsiteX2" fmla="*/ 1728248 w 1728247"/>
              <a:gd name="connsiteY2" fmla="*/ 602198 h 1204395"/>
              <a:gd name="connsiteX3" fmla="*/ 864124 w 1728247"/>
              <a:gd name="connsiteY3" fmla="*/ 1204396 h 1204395"/>
              <a:gd name="connsiteX4" fmla="*/ 0 w 1728247"/>
              <a:gd name="connsiteY4" fmla="*/ 602198 h 12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247" h="1204395">
                <a:moveTo>
                  <a:pt x="0" y="602198"/>
                </a:moveTo>
                <a:cubicBezTo>
                  <a:pt x="0" y="269613"/>
                  <a:pt x="386881" y="0"/>
                  <a:pt x="864124" y="0"/>
                </a:cubicBezTo>
                <a:cubicBezTo>
                  <a:pt x="1341367" y="0"/>
                  <a:pt x="1728248" y="269613"/>
                  <a:pt x="1728248" y="602198"/>
                </a:cubicBezTo>
                <a:cubicBezTo>
                  <a:pt x="1728248" y="934783"/>
                  <a:pt x="1341367" y="1204396"/>
                  <a:pt x="864124" y="1204396"/>
                </a:cubicBezTo>
                <a:cubicBezTo>
                  <a:pt x="386881" y="1204396"/>
                  <a:pt x="0" y="934783"/>
                  <a:pt x="0" y="602198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3416" tIns="196700" rIns="273416" bIns="19670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ZvKw`i</a:t>
            </a:r>
            <a:endParaRPr lang="en-US" sz="3600" b="1" kern="1200" dirty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2092936">
            <a:off x="3269843" y="2872963"/>
            <a:ext cx="671625" cy="31612"/>
          </a:xfrm>
          <a:custGeom>
            <a:avLst/>
            <a:gdLst>
              <a:gd name="connsiteX0" fmla="*/ 0 w 671625"/>
              <a:gd name="connsiteY0" fmla="*/ 15805 h 31611"/>
              <a:gd name="connsiteX1" fmla="*/ 671625 w 671625"/>
              <a:gd name="connsiteY1" fmla="*/ 15805 h 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1625" h="31611">
                <a:moveTo>
                  <a:pt x="671625" y="15806"/>
                </a:moveTo>
                <a:lnTo>
                  <a:pt x="0" y="1580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1722" tIns="-985" rIns="331721" bIns="-985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820616" y="1769068"/>
            <a:ext cx="1711346" cy="1204395"/>
          </a:xfrm>
          <a:custGeom>
            <a:avLst/>
            <a:gdLst>
              <a:gd name="connsiteX0" fmla="*/ 0 w 1562342"/>
              <a:gd name="connsiteY0" fmla="*/ 602198 h 1204395"/>
              <a:gd name="connsiteX1" fmla="*/ 781171 w 1562342"/>
              <a:gd name="connsiteY1" fmla="*/ 0 h 1204395"/>
              <a:gd name="connsiteX2" fmla="*/ 1562342 w 1562342"/>
              <a:gd name="connsiteY2" fmla="*/ 602198 h 1204395"/>
              <a:gd name="connsiteX3" fmla="*/ 781171 w 1562342"/>
              <a:gd name="connsiteY3" fmla="*/ 1204396 h 1204395"/>
              <a:gd name="connsiteX4" fmla="*/ 0 w 1562342"/>
              <a:gd name="connsiteY4" fmla="*/ 602198 h 12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342" h="1204395">
                <a:moveTo>
                  <a:pt x="0" y="602198"/>
                </a:moveTo>
                <a:cubicBezTo>
                  <a:pt x="0" y="269613"/>
                  <a:pt x="349742" y="0"/>
                  <a:pt x="781171" y="0"/>
                </a:cubicBezTo>
                <a:cubicBezTo>
                  <a:pt x="1212600" y="0"/>
                  <a:pt x="1562342" y="269613"/>
                  <a:pt x="1562342" y="602198"/>
                </a:cubicBezTo>
                <a:cubicBezTo>
                  <a:pt x="1562342" y="934783"/>
                  <a:pt x="1212600" y="1204396"/>
                  <a:pt x="781171" y="1204396"/>
                </a:cubicBezTo>
                <a:cubicBezTo>
                  <a:pt x="349742" y="1204396"/>
                  <a:pt x="0" y="934783"/>
                  <a:pt x="0" y="60219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120" tIns="196700" rIns="249120" bIns="19670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wKqvgZ</a:t>
            </a:r>
            <a:endParaRPr lang="en-US" sz="4000" b="1" kern="1200" dirty="0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40902" y="2743200"/>
            <a:ext cx="2150298" cy="1600200"/>
          </a:xfrm>
          <a:custGeom>
            <a:avLst/>
            <a:gdLst>
              <a:gd name="connsiteX0" fmla="*/ 0 w 1710820"/>
              <a:gd name="connsiteY0" fmla="*/ 555678 h 1111356"/>
              <a:gd name="connsiteX1" fmla="*/ 855410 w 1710820"/>
              <a:gd name="connsiteY1" fmla="*/ 0 h 1111356"/>
              <a:gd name="connsiteX2" fmla="*/ 1710820 w 1710820"/>
              <a:gd name="connsiteY2" fmla="*/ 555678 h 1111356"/>
              <a:gd name="connsiteX3" fmla="*/ 855410 w 1710820"/>
              <a:gd name="connsiteY3" fmla="*/ 1111356 h 1111356"/>
              <a:gd name="connsiteX4" fmla="*/ 0 w 1710820"/>
              <a:gd name="connsiteY4" fmla="*/ 555678 h 111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820" h="1111356">
                <a:moveTo>
                  <a:pt x="0" y="555678"/>
                </a:moveTo>
                <a:cubicBezTo>
                  <a:pt x="0" y="248786"/>
                  <a:pt x="382980" y="0"/>
                  <a:pt x="855410" y="0"/>
                </a:cubicBezTo>
                <a:cubicBezTo>
                  <a:pt x="1327840" y="0"/>
                  <a:pt x="1710820" y="248786"/>
                  <a:pt x="1710820" y="555678"/>
                </a:cubicBezTo>
                <a:cubicBezTo>
                  <a:pt x="1710820" y="862570"/>
                  <a:pt x="1327840" y="1111356"/>
                  <a:pt x="855410" y="1111356"/>
                </a:cubicBezTo>
                <a:cubicBezTo>
                  <a:pt x="382980" y="1111356"/>
                  <a:pt x="0" y="862570"/>
                  <a:pt x="0" y="55567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64" tIns="183074" rIns="270864" bIns="183074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b="1" kern="1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 </a:t>
            </a:r>
            <a:r>
              <a:rPr lang="bn-BD" sz="6000" b="1" kern="12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NikoshBAN" pitchFamily="2" charset="0"/>
              </a:rPr>
              <a:t>ইমান</a:t>
            </a:r>
            <a:endParaRPr lang="en-US" sz="6000" b="1" kern="1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8965" y="-533399"/>
            <a:ext cx="9135035" cy="7315200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85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152401"/>
            <a:ext cx="9135035" cy="7010401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676400" y="76200"/>
            <a:ext cx="5105400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তায়ালার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omputer City\Pictures\ইসলামি কালিওগ্রাফি\17156078_697570023759345_4174937575841837812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23346"/>
          <a:stretch/>
        </p:blipFill>
        <p:spPr bwMode="auto">
          <a:xfrm>
            <a:off x="3558712" y="1498934"/>
            <a:ext cx="2765888" cy="21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8934"/>
            <a:ext cx="2819400" cy="2152341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05596" y="4456093"/>
            <a:ext cx="808120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ইমানের সর্বপ্রথম শর্ত হল আল্লাহর প্রতি দৃঢ়বিশ্বাস, তাঁকে একমাত্র সৃষ্টিকর্তা , পালনকর্তা , এবং বিধানদাতা হিসেবে মনে প্রাণে বিশ্বাস করা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Computer City\Pictures\কুরআন,হাদিস\Preaching Authentic Islam in Bang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9" y="1505180"/>
            <a:ext cx="2346951" cy="21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152401"/>
            <a:ext cx="9135035" cy="7010401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676400" y="76200"/>
            <a:ext cx="5105400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ফেরেশতাগণের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63" y="990600"/>
            <a:ext cx="4290740" cy="29908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35" y="990600"/>
            <a:ext cx="4167266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7533" y="4552146"/>
            <a:ext cx="808120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ফেরেশতাগণ আল্লাহর সৃষ্টি ,তাঁরা নুরের তৈরি তাঁরা নারী-পুরুষ নন,তাঁরা জৈবিক চাহিদা থেকে মুক্ত ,তাঁদেরকে সৃষ্টিকুলের সেবা ও রক্ষণাবেক্ষণের জন্য সৃষ্টি করেছেন ।  এই বিশ্বাস রাখা ইমানের অংশ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152401"/>
            <a:ext cx="9135035" cy="7010401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66800" y="76200"/>
            <a:ext cx="7112337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 কিতাবসমুহের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092005"/>
            <a:ext cx="833153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আসমানি কিতাবসমুহ আল্লাহর বাণী । এগুলোর মাধ্যমে আল্লাহ মানুষকে নিজ পরিচয় প্রদান করেছেন। এসেছেন নানা বিধি-বিধান সুসংবাদ ,সতর্কবাণী । পৃথিবীতে প্রেরিত আসমানি কিতাবের সংখ্যা ১০৪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2478"/>
            <a:ext cx="2438399" cy="2571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5" y="1104321"/>
            <a:ext cx="2378955" cy="2400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9690" r="8270" b="8772"/>
          <a:stretch/>
        </p:blipFill>
        <p:spPr>
          <a:xfrm>
            <a:off x="6901473" y="792164"/>
            <a:ext cx="2025675" cy="2636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10090" r="8832"/>
          <a:stretch/>
        </p:blipFill>
        <p:spPr>
          <a:xfrm>
            <a:off x="4622968" y="1104321"/>
            <a:ext cx="2184082" cy="2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152401"/>
            <a:ext cx="9135035" cy="7010401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861279" y="76200"/>
            <a:ext cx="5682521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নবি-রাসুলগণের 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306" y="4114800"/>
            <a:ext cx="833153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জাতির হিদায়াতের জন্য আল্লাহ তায়ালা যুগে যুগে বহু নবি-রাসুল প্রেরণ করেছেন ।তারা আল্লাহর মনোনীত বান্দা,তাঁরা  নিষ্পাপ তাঁরা আজীবন মানুষদেরকে সত্যের দাওয়াত দিয়েছেন । তাহা বিশ্বাস  করা ইমানের অংশ।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ইসলামি কালিওগ্রাফি\320044_233489776708860_100001435196398_684071_6346036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5120"/>
            <a:ext cx="1632679" cy="21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omputer City\Pictures\BLOK POST\th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76" y="1332611"/>
            <a:ext cx="1323008" cy="21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omputer City\Pictures\BLOK POST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8" y="1298386"/>
            <a:ext cx="1572592" cy="21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. IMAJE STORE\wallpaper\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1"/>
          <a:stretch/>
        </p:blipFill>
        <p:spPr bwMode="auto">
          <a:xfrm>
            <a:off x="6324600" y="1277603"/>
            <a:ext cx="1447800" cy="21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. IMAJE STORE\wallpaper\hq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77603"/>
            <a:ext cx="1242022" cy="21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omputer City\Pictures\nabi ada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79" y="1355120"/>
            <a:ext cx="1497085" cy="21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মঙ্গলবার, 02 মে 2017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64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998" y="2667000"/>
            <a:ext cx="2708402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3321" y="2669451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702" y="2809876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9334" y="2806203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 p14:bounceEnd="20000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152401"/>
            <a:ext cx="9135035" cy="7010401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66800" y="76200"/>
            <a:ext cx="7112337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প্রতি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306" y="4114800"/>
            <a:ext cx="833153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মানুষের মৃর্ত্যুর পর আখিরাতের জীবন শুরু । আর আখিরাতের জীবন চিরস্থায়ী জীবন , এ জীবনের শুরু আছে শেষ নাই । এতে জীবনের সকল কাজের হিসাব দিতে হবে । বান্দার আমল অনুসারে জান্নাত বা জাহান্নাম লাভ করবে । ইহার উপর বিশ্বাস করা ইমানের অংশ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cvcv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21" y="1066800"/>
            <a:ext cx="1905000" cy="234590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8" y="1066799"/>
            <a:ext cx="1897484" cy="234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Computer City\Pictures\15940723_392054977840936_68832108541146772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6" y="1101378"/>
            <a:ext cx="1935154" cy="23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omputer City\Pictures\Landscapes\10931371_805564619516344_492536464610386015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74" y="1066799"/>
            <a:ext cx="2128997" cy="23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152401"/>
            <a:ext cx="9135035" cy="7010401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362200" y="98208"/>
            <a:ext cx="3752104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তাকদিরে 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136" y="4495800"/>
            <a:ext cx="833153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 এ তাকদিরের ভাল মন্দের নিয়ন্ত্রক আল্লাহ তায়ালা মানুষের জীবনে যা কিছু ঘটে সবিই আল্লাহর হকুমে , ইহা বিশ্বাস করা ইমানের অংশ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295900" y="1295400"/>
            <a:ext cx="381000" cy="50569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077200" y="1295400"/>
            <a:ext cx="914400" cy="379267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5701" r="11042" b="15095"/>
          <a:stretch/>
        </p:blipFill>
        <p:spPr>
          <a:xfrm>
            <a:off x="1066800" y="914398"/>
            <a:ext cx="1918855" cy="2438402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1752600" y="1347355"/>
            <a:ext cx="609600" cy="405245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9478dd77ccb0aa9bd4dc638337f70d44-retro-different-home-styles-for-home-by-aman-bansal.jpg"/>
          <p:cNvPicPr>
            <a:picLocks noChangeAspect="1"/>
          </p:cNvPicPr>
          <p:nvPr/>
        </p:nvPicPr>
        <p:blipFill rotWithShape="1">
          <a:blip r:embed="rId4"/>
          <a:srcRect l="9071" t="12984" r="9792"/>
          <a:stretch/>
        </p:blipFill>
        <p:spPr>
          <a:xfrm>
            <a:off x="3023755" y="908826"/>
            <a:ext cx="2451268" cy="244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7488"/>
          <a:stretch/>
        </p:blipFill>
        <p:spPr>
          <a:xfrm>
            <a:off x="3048000" y="2286000"/>
            <a:ext cx="9144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27" y="914397"/>
            <a:ext cx="2302673" cy="2438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673" y="3352800"/>
            <a:ext cx="23622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তাকদির অর্থ কপাল,ভাগ্য,নিয়তি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152401"/>
            <a:ext cx="9135035" cy="7010401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524000" y="76200"/>
            <a:ext cx="5715000" cy="6397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মৃর্ত্যুর পর পুনরুত্থানে  বিশ্বাস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306" y="4114800"/>
            <a:ext cx="833153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মৃর্ত্যুর পর মানুষের সবি শেষ হয়ে যায়না , বরং পরকালে তার জীবনের সবকিছু আল্লাহর নিকট জবাবদিহীকরতে হবে । সেদিন আল্লাহতায়ালা বান্দার পুঙ্খানুপুঙ্খ হিসাব নিবেন । তাদের কর্মফল অনুযায়ী জান্নাত-জাহান্নাম পাবে । এর উপর বিশ্বাস রাখা ইমানের অংশ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cvcv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117374"/>
            <a:ext cx="1905000" cy="2345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3"/>
          <a:stretch/>
        </p:blipFill>
        <p:spPr>
          <a:xfrm>
            <a:off x="2143339" y="1117375"/>
            <a:ext cx="1742861" cy="232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3913" r="12887"/>
          <a:stretch/>
        </p:blipFill>
        <p:spPr>
          <a:xfrm>
            <a:off x="274278" y="1686966"/>
            <a:ext cx="1848279" cy="1253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6234" r="4651" b="36711"/>
          <a:stretch/>
        </p:blipFill>
        <p:spPr>
          <a:xfrm>
            <a:off x="7315200" y="1117376"/>
            <a:ext cx="1669473" cy="230266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0" t="960" r="19589" b="-960"/>
          <a:stretch/>
        </p:blipFill>
        <p:spPr>
          <a:xfrm>
            <a:off x="5513476" y="1117373"/>
            <a:ext cx="1801724" cy="23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6" y="270244"/>
            <a:ext cx="8596058" cy="64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446" y="522704"/>
            <a:ext cx="27571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920" y="5388114"/>
            <a:ext cx="815847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সাতটি বিষয় সংক্ষেপে লিখ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868768" y="1671339"/>
            <a:ext cx="38862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2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14" y="28353"/>
            <a:ext cx="381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0443" y="-4377071"/>
            <a:ext cx="381001" cy="91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029200"/>
            <a:ext cx="85344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ইমান ,ইসলামের মধ্যে কীভাবে সম্পর্ক সৃষ্টি হয় 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770742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39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করা কী 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ইমানের কয়টি শাখা আছে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মানব জীবন কয় ভাগে বিভক্ত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ইমানের প্রধান বিষয় কী ?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00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144380"/>
            <a:ext cx="8975558" cy="6713620"/>
          </a:xfrm>
          <a:prstGeom prst="rect">
            <a:avLst/>
          </a:prstGeom>
          <a:noFill/>
          <a:ln w="762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8932" y="96254"/>
            <a:ext cx="3349601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95800"/>
            <a:ext cx="8767011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সমন্বয় একজন পরিপূর্ণ </a:t>
            </a:r>
            <a:r>
              <a:rPr lang="bn-BD" sz="4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মুমিন’- বাক্যটি বিশ্লেষণ কর 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0" y="208390"/>
            <a:ext cx="8814321" cy="648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30296" y="1876532"/>
            <a:ext cx="6484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02 মে 2017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2752" y="228601"/>
            <a:ext cx="1787024" cy="6689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3" y="3164307"/>
            <a:ext cx="4527884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/019919-47402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3" y="1323474"/>
            <a:ext cx="1728537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222492" y="1645292"/>
            <a:ext cx="3519714" cy="45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3600" y="5191780"/>
            <a:ext cx="204333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Frame 2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 City\Pictures\কুরআন,হাদিস\16998971_421315048215459_52953275868095714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6783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34546" y="2704063"/>
            <a:ext cx="1968541" cy="1975693"/>
            <a:chOff x="3634545" y="2546594"/>
            <a:chExt cx="1968541" cy="1975693"/>
          </a:xfrm>
        </p:grpSpPr>
        <p:sp>
          <p:nvSpPr>
            <p:cNvPr id="4" name="Oval 3"/>
            <p:cNvSpPr/>
            <p:nvPr/>
          </p:nvSpPr>
          <p:spPr>
            <a:xfrm>
              <a:off x="3634545" y="2546594"/>
              <a:ext cx="1968541" cy="197569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922831" y="2835928"/>
              <a:ext cx="1391969" cy="1397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ইমান</a:t>
              </a:r>
              <a:endParaRPr lang="en-US" sz="44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9419" y="2095396"/>
            <a:ext cx="671735" cy="417666"/>
            <a:chOff x="4269418" y="1937927"/>
            <a:chExt cx="671735" cy="417666"/>
          </a:xfrm>
        </p:grpSpPr>
        <p:sp>
          <p:nvSpPr>
            <p:cNvPr id="7" name="Right Arrow 6"/>
            <p:cNvSpPr/>
            <p:nvPr/>
          </p:nvSpPr>
          <p:spPr>
            <a:xfrm rot="16166485">
              <a:off x="4396453" y="1810892"/>
              <a:ext cx="417666" cy="67173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6"/>
            <p:cNvSpPr/>
            <p:nvPr/>
          </p:nvSpPr>
          <p:spPr>
            <a:xfrm rot="26966485">
              <a:off x="4459714" y="2007886"/>
              <a:ext cx="292366" cy="403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42759" y="569124"/>
            <a:ext cx="1699442" cy="1310536"/>
            <a:chOff x="3742758" y="-55933"/>
            <a:chExt cx="1699442" cy="1778124"/>
          </a:xfrm>
        </p:grpSpPr>
        <p:sp>
          <p:nvSpPr>
            <p:cNvPr id="10" name="Oval 9"/>
            <p:cNvSpPr/>
            <p:nvPr/>
          </p:nvSpPr>
          <p:spPr>
            <a:xfrm>
              <a:off x="3742758" y="-55933"/>
              <a:ext cx="1699442" cy="177812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8"/>
            <p:cNvSpPr/>
            <p:nvPr/>
          </p:nvSpPr>
          <p:spPr>
            <a:xfrm>
              <a:off x="3991636" y="204467"/>
              <a:ext cx="1201686" cy="12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6301" y="2498169"/>
            <a:ext cx="401451" cy="671735"/>
            <a:chOff x="5486300" y="2340700"/>
            <a:chExt cx="401451" cy="671735"/>
          </a:xfrm>
        </p:grpSpPr>
        <p:sp>
          <p:nvSpPr>
            <p:cNvPr id="13" name="Right Arrow 12"/>
            <p:cNvSpPr/>
            <p:nvPr/>
          </p:nvSpPr>
          <p:spPr>
            <a:xfrm rot="19273938">
              <a:off x="5486300" y="2340700"/>
              <a:ext cx="401451" cy="67173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10"/>
            <p:cNvSpPr/>
            <p:nvPr/>
          </p:nvSpPr>
          <p:spPr>
            <a:xfrm rot="19273938">
              <a:off x="5499566" y="2512753"/>
              <a:ext cx="281016" cy="403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29592" y="1224392"/>
            <a:ext cx="1539816" cy="1401108"/>
            <a:chOff x="5829591" y="990608"/>
            <a:chExt cx="1699442" cy="1778124"/>
          </a:xfrm>
        </p:grpSpPr>
        <p:sp>
          <p:nvSpPr>
            <p:cNvPr id="16" name="Oval 15"/>
            <p:cNvSpPr/>
            <p:nvPr/>
          </p:nvSpPr>
          <p:spPr>
            <a:xfrm>
              <a:off x="5829591" y="990608"/>
              <a:ext cx="1699442" cy="177812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2"/>
            <p:cNvSpPr/>
            <p:nvPr/>
          </p:nvSpPr>
          <p:spPr>
            <a:xfrm>
              <a:off x="6078469" y="1251008"/>
              <a:ext cx="1201686" cy="12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65029" y="3650228"/>
            <a:ext cx="422535" cy="671735"/>
            <a:chOff x="5765028" y="3492759"/>
            <a:chExt cx="422535" cy="671735"/>
          </a:xfrm>
        </p:grpSpPr>
        <p:sp>
          <p:nvSpPr>
            <p:cNvPr id="19" name="Right Arrow 18"/>
            <p:cNvSpPr/>
            <p:nvPr/>
          </p:nvSpPr>
          <p:spPr>
            <a:xfrm rot="733668">
              <a:off x="5765028" y="3492759"/>
              <a:ext cx="422535" cy="67173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14"/>
            <p:cNvSpPr/>
            <p:nvPr/>
          </p:nvSpPr>
          <p:spPr>
            <a:xfrm rot="733668">
              <a:off x="5766466" y="3613682"/>
              <a:ext cx="295775" cy="403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82530" y="3306003"/>
            <a:ext cx="1617523" cy="1458104"/>
            <a:chOff x="6382529" y="3148534"/>
            <a:chExt cx="1617523" cy="1886802"/>
          </a:xfrm>
        </p:grpSpPr>
        <p:sp>
          <p:nvSpPr>
            <p:cNvPr id="22" name="Oval 21"/>
            <p:cNvSpPr/>
            <p:nvPr/>
          </p:nvSpPr>
          <p:spPr>
            <a:xfrm>
              <a:off x="6382529" y="3148534"/>
              <a:ext cx="1617523" cy="1886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6"/>
            <p:cNvSpPr/>
            <p:nvPr/>
          </p:nvSpPr>
          <p:spPr>
            <a:xfrm>
              <a:off x="6619410" y="3424850"/>
              <a:ext cx="1143761" cy="1334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37733" y="4631598"/>
            <a:ext cx="671735" cy="294621"/>
            <a:chOff x="4937732" y="4474129"/>
            <a:chExt cx="671735" cy="294621"/>
          </a:xfrm>
        </p:grpSpPr>
        <p:sp>
          <p:nvSpPr>
            <p:cNvPr id="25" name="Right Arrow 24"/>
            <p:cNvSpPr/>
            <p:nvPr/>
          </p:nvSpPr>
          <p:spPr>
            <a:xfrm rot="3536171">
              <a:off x="5126289" y="4285572"/>
              <a:ext cx="294621" cy="67173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8"/>
            <p:cNvSpPr/>
            <p:nvPr/>
          </p:nvSpPr>
          <p:spPr>
            <a:xfrm rot="3536171">
              <a:off x="5147679" y="4382064"/>
              <a:ext cx="206235" cy="403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20275" y="4935545"/>
            <a:ext cx="1761599" cy="1237758"/>
            <a:chOff x="4920274" y="4778076"/>
            <a:chExt cx="1918755" cy="1698926"/>
          </a:xfrm>
        </p:grpSpPr>
        <p:sp>
          <p:nvSpPr>
            <p:cNvPr id="28" name="Oval 27"/>
            <p:cNvSpPr/>
            <p:nvPr/>
          </p:nvSpPr>
          <p:spPr>
            <a:xfrm>
              <a:off x="4920274" y="4778076"/>
              <a:ext cx="1918755" cy="169892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0"/>
            <p:cNvSpPr/>
            <p:nvPr/>
          </p:nvSpPr>
          <p:spPr>
            <a:xfrm>
              <a:off x="5201269" y="5026878"/>
              <a:ext cx="1356765" cy="1201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44670" y="4625664"/>
            <a:ext cx="671735" cy="174624"/>
            <a:chOff x="3744669" y="4468195"/>
            <a:chExt cx="671735" cy="174624"/>
          </a:xfrm>
        </p:grpSpPr>
        <p:sp>
          <p:nvSpPr>
            <p:cNvPr id="31" name="Right Arrow 30"/>
            <p:cNvSpPr/>
            <p:nvPr/>
          </p:nvSpPr>
          <p:spPr>
            <a:xfrm rot="7067817">
              <a:off x="3993225" y="4219639"/>
              <a:ext cx="174624" cy="67173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22"/>
            <p:cNvSpPr/>
            <p:nvPr/>
          </p:nvSpPr>
          <p:spPr>
            <a:xfrm rot="17867817">
              <a:off x="4031634" y="4330815"/>
              <a:ext cx="122237" cy="403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31787" y="4778907"/>
            <a:ext cx="1811534" cy="1394395"/>
            <a:chOff x="2631786" y="4572005"/>
            <a:chExt cx="1811534" cy="2026990"/>
          </a:xfrm>
        </p:grpSpPr>
        <p:sp>
          <p:nvSpPr>
            <p:cNvPr id="34" name="Oval 33"/>
            <p:cNvSpPr/>
            <p:nvPr/>
          </p:nvSpPr>
          <p:spPr>
            <a:xfrm>
              <a:off x="2631786" y="4572005"/>
              <a:ext cx="1811534" cy="20269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24"/>
            <p:cNvSpPr/>
            <p:nvPr/>
          </p:nvSpPr>
          <p:spPr>
            <a:xfrm>
              <a:off x="2897079" y="4868851"/>
              <a:ext cx="1280948" cy="1433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38815" y="3645973"/>
            <a:ext cx="429530" cy="671735"/>
            <a:chOff x="3038814" y="3488504"/>
            <a:chExt cx="429530" cy="671735"/>
          </a:xfrm>
        </p:grpSpPr>
        <p:sp>
          <p:nvSpPr>
            <p:cNvPr id="37" name="Right Arrow 36"/>
            <p:cNvSpPr/>
            <p:nvPr/>
          </p:nvSpPr>
          <p:spPr>
            <a:xfrm rot="10080623">
              <a:off x="3038814" y="3488504"/>
              <a:ext cx="429530" cy="67173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26"/>
            <p:cNvSpPr/>
            <p:nvPr/>
          </p:nvSpPr>
          <p:spPr>
            <a:xfrm rot="20880623">
              <a:off x="3166267" y="3609467"/>
              <a:ext cx="300671" cy="403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43947" y="3360343"/>
            <a:ext cx="1699442" cy="1477505"/>
            <a:chOff x="1143946" y="3202874"/>
            <a:chExt cx="1699442" cy="1778124"/>
          </a:xfrm>
        </p:grpSpPr>
        <p:sp>
          <p:nvSpPr>
            <p:cNvPr id="40" name="Oval 39"/>
            <p:cNvSpPr/>
            <p:nvPr/>
          </p:nvSpPr>
          <p:spPr>
            <a:xfrm>
              <a:off x="1143946" y="3202874"/>
              <a:ext cx="1699442" cy="177812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28"/>
            <p:cNvSpPr/>
            <p:nvPr/>
          </p:nvSpPr>
          <p:spPr>
            <a:xfrm>
              <a:off x="1392824" y="3463274"/>
              <a:ext cx="1201686" cy="12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07151" y="2491623"/>
            <a:ext cx="371563" cy="671735"/>
            <a:chOff x="3407150" y="2334154"/>
            <a:chExt cx="371563" cy="671735"/>
          </a:xfrm>
        </p:grpSpPr>
        <p:sp>
          <p:nvSpPr>
            <p:cNvPr id="43" name="Right Arrow 42"/>
            <p:cNvSpPr/>
            <p:nvPr/>
          </p:nvSpPr>
          <p:spPr>
            <a:xfrm rot="13207068">
              <a:off x="3407150" y="2334154"/>
              <a:ext cx="371563" cy="67173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30"/>
            <p:cNvSpPr/>
            <p:nvPr/>
          </p:nvSpPr>
          <p:spPr>
            <a:xfrm rot="24007068">
              <a:off x="3505506" y="2504414"/>
              <a:ext cx="260094" cy="403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097415"/>
            <a:ext cx="1719660" cy="1418911"/>
            <a:chOff x="1496314" y="939946"/>
            <a:chExt cx="2136416" cy="1727056"/>
          </a:xfrm>
        </p:grpSpPr>
        <p:sp>
          <p:nvSpPr>
            <p:cNvPr id="46" name="Oval 45"/>
            <p:cNvSpPr/>
            <p:nvPr/>
          </p:nvSpPr>
          <p:spPr>
            <a:xfrm>
              <a:off x="1496314" y="939946"/>
              <a:ext cx="2136416" cy="172705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32"/>
            <p:cNvSpPr/>
            <p:nvPr/>
          </p:nvSpPr>
          <p:spPr>
            <a:xfrm>
              <a:off x="1809185" y="1192867"/>
              <a:ext cx="1510674" cy="1221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994340" y="1762780"/>
            <a:ext cx="13750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81600" y="5257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তাকদির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70140" y="49530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8800" y="1524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13140" y="877669"/>
            <a:ext cx="132068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তাওহিদ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600" y="3657600"/>
            <a:ext cx="133350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জ়ান্নাত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</a:p>
          <a:p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জ়াহান্নাম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03940" y="3810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47801" y="1"/>
            <a:ext cx="6019799" cy="5729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স্মার্ট আর্টটি পড় এবং চিন্তা করে বল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62001" y="6150485"/>
            <a:ext cx="7238999" cy="631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 বিষয়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সমুহের সমন্বয়কে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কী বলে  ?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60774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359152" y="381000"/>
            <a:ext cx="4575048" cy="914400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43200" y="838200"/>
            <a:ext cx="3886200" cy="4343400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181600"/>
            <a:ext cx="1676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০১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  - ০২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পৃষ্ঠা  - ০৪-০৬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04058"/>
      </p:ext>
    </p:extLst>
  </p:cSld>
  <p:clrMapOvr>
    <a:masterClrMapping/>
  </p:clrMapOvr>
  <p:transition>
    <p:wipe dir="d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  <p:bldP spid="10" grpId="0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228600"/>
            <a:ext cx="3200400" cy="1371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28800"/>
            <a:ext cx="8229600" cy="3154363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SzPct val="80000"/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900" b="1" dirty="0" smtClean="0">
                <a:latin typeface="NikoshBAN" pitchFamily="2" charset="0"/>
                <a:cs typeface="NikoshBAN" pitchFamily="2" charset="0"/>
              </a:rPr>
              <a:t>এই পাঠে শিক্ষার্থীরা--</a:t>
            </a:r>
            <a:endParaRPr lang="en-US" sz="39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ইমা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নের পরিচিতি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                         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5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40002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0" y="228600"/>
            <a:ext cx="6248400" cy="1371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ইমানের পরিচিতি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179637"/>
            <a:ext cx="8815614" cy="45259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শব্দটি আরবী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আমানুন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শব্দ থেকে নির্গত । যার অর্থ বিশ্বাস করা, আস্থা স্থাপন , স্বীকৃতি দেওয়া, নির্ভর করা, মেনে নেওয়া 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পরিভাষায় – শরীয়তের যাবতীয় বিধি বিধান অন্তরে বিশ্বাস করা, মুখে স্বীকার করা এবং তদানুযায়ী আমল করাকে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বলে ।</a:t>
            </a:r>
          </a:p>
        </p:txBody>
      </p:sp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41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25909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09800" y="228600"/>
            <a:ext cx="3810000" cy="838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হাদীসের বাণী 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093173"/>
            <a:ext cx="8153400" cy="1954828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হচ্ছে “আল্লাহ তাঁর ফেরেশতাকুল, কিতাবসমুহ, রাসুল গণ, পরকাল এবং ভাগ্যের ভাল মন্দের প্রতি বিশ্বাস  স্থাপন করা ” ।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) 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599" y="2895600"/>
            <a:ext cx="7848601" cy="6477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অন্য </a:t>
            </a:r>
            <a:r>
              <a:rPr kumimoji="0" lang="bn-BD" sz="2800" b="1" i="0" u="none" strike="noStrike" kern="1200" normalizeH="0" baseline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একটি হাদিসে ইমানের পরিচয়</a:t>
            </a:r>
            <a:r>
              <a:rPr kumimoji="0" lang="bn-BD" sz="2800" b="1" i="0" u="none" strike="noStrike" kern="1200" normalizeH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রাসুল (স) আরো </a:t>
            </a:r>
            <a:r>
              <a:rPr kumimoji="0" lang="bn-BD" sz="2800" b="1" i="0" u="none" strike="noStrike" kern="1200" normalizeH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বলেন-</a:t>
            </a:r>
            <a:endParaRPr kumimoji="0" lang="en-US" sz="2800" b="1" i="0" u="none" strike="noStrike" kern="1200" normalizeH="0" baseline="0" noProof="0" dirty="0"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35814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457200" y="4876800"/>
            <a:ext cx="82296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অর্থ-ইমান হচ্ছে- আল্লাহ, তার ফেরেশতাকূল  কিতাবসমূহ, রাসুলগন, পরকাল এবং ভাগ্যের ভাল-মন্দের প্রতি  বিশ্বাস স্থাপন করা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(মুসলিম)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4903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05830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3"/>
          <p:cNvSpPr txBox="1">
            <a:spLocks/>
          </p:cNvSpPr>
          <p:nvPr/>
        </p:nvSpPr>
        <p:spPr>
          <a:xfrm>
            <a:off x="914400" y="609600"/>
            <a:ext cx="7543800" cy="12954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bn-BD" sz="3200" b="1" i="0" u="none" strike="noStrike" kern="1200" normalizeH="0" baseline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একটি হাদিসে ইমানের পরিচয়</a:t>
            </a:r>
            <a:r>
              <a:rPr kumimoji="0" lang="bn-BD" sz="3200" b="1" i="0" u="none" strike="noStrike" kern="1200" normalizeH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রাসুল (স) আরো </a:t>
            </a:r>
            <a:r>
              <a:rPr kumimoji="0" lang="bn-BD" sz="3200" b="1" i="0" u="none" strike="noStrike" kern="1200" normalizeH="0" noProof="0" dirty="0" smtClean="0">
                <a:uLnTx/>
                <a:uFillTx/>
                <a:latin typeface="NikoshBAN" pitchFamily="2" charset="0"/>
                <a:cs typeface="NikoshBAN" pitchFamily="2" charset="0"/>
              </a:rPr>
              <a:t>বলেন-</a:t>
            </a:r>
            <a:endParaRPr kumimoji="0" lang="en-US" sz="3200" b="1" i="0" u="none" strike="noStrike" kern="1200" normalizeH="0" baseline="0" noProof="0" dirty="0"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1336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609600" y="3886200"/>
            <a:ext cx="8229600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অর্থ-ইমান হচ্ছে- আল্লাহ, তার ফেরেশতাকূল  কিতাবসমূহ, রাসুলগন, পরকাল এবং ভাগ্যের ভাল-মন্দের প্রতি  বিশ্বাস স্থাপন করা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(মুসলিম) </a:t>
            </a:r>
            <a:endParaRPr lang="en-US" sz="2800" b="1" dirty="0"/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95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1056</Words>
  <Application>Microsoft Office PowerPoint</Application>
  <PresentationFormat>On-screen Show (4:3)</PresentationFormat>
  <Paragraphs>146</Paragraphs>
  <Slides>27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Computer City</cp:lastModifiedBy>
  <cp:revision>77</cp:revision>
  <dcterms:created xsi:type="dcterms:W3CDTF">2016-09-15T13:32:38Z</dcterms:created>
  <dcterms:modified xsi:type="dcterms:W3CDTF">2017-05-02T04:19:49Z</dcterms:modified>
</cp:coreProperties>
</file>